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71" r:id="rId3"/>
    <p:sldId id="267" r:id="rId4"/>
    <p:sldId id="272" r:id="rId5"/>
    <p:sldId id="270" r:id="rId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E344443-2622-8B4C-A56B-79EBE6A9E607}" v="6" dt="2025-03-16T18:30:28.13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887" autoAdjust="0"/>
    <p:restoredTop sz="94651"/>
  </p:normalViewPr>
  <p:slideViewPr>
    <p:cSldViewPr snapToGrid="0">
      <p:cViewPr varScale="1">
        <p:scale>
          <a:sx n="107" d="100"/>
          <a:sy n="107" d="100"/>
        </p:scale>
        <p:origin x="81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8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5B4FCB-D82E-4958-B37A-451079FF0511}" type="datetimeFigureOut">
              <a:rPr lang="cs-CZ" smtClean="0"/>
              <a:t>26.01.2026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FDF6FF-BA6F-4733-968F-3386577F5E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287787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FDF6FF-BA6F-4733-968F-3386577F5E40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24702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FEB6A3-094A-CBBE-FDEA-DDC06F7B92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4A967DF9-F324-B48E-37C9-271C3DB55A7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BCD3305C-5D55-6022-9D9D-A22F4BEC300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D0BAC23-F115-B5C9-7444-55D61CEF9CD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FDF6FF-BA6F-4733-968F-3386577F5E40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28580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FDF6FF-BA6F-4733-968F-3386577F5E40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71262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D7CAA7-90AA-E7E3-78FB-CF39EB2F3A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BC2C01DA-FBE4-4299-422D-84573B085E8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50E4785A-734F-9CA2-590B-53AFF37302D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799A7F5-09CC-59E4-338D-4EEFEC6B1EF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FDF6FF-BA6F-4733-968F-3386577F5E40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84708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FDF6FF-BA6F-4733-968F-3386577F5E40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89558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B5C4E-E531-4561-B562-9DB2F90E847B}" type="datetimeFigureOut">
              <a:rPr lang="cs-CZ" smtClean="0"/>
              <a:t>26.01.2026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65B04-AC91-4198-807F-CEBD4522F94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72854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B5C4E-E531-4561-B562-9DB2F90E847B}" type="datetimeFigureOut">
              <a:rPr lang="cs-CZ" smtClean="0"/>
              <a:t>26.01.2026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65B04-AC91-4198-807F-CEBD4522F94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0219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B5C4E-E531-4561-B562-9DB2F90E847B}" type="datetimeFigureOut">
              <a:rPr lang="cs-CZ" smtClean="0"/>
              <a:t>26.01.2026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65B04-AC91-4198-807F-CEBD4522F94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40933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B5C4E-E531-4561-B562-9DB2F90E847B}" type="datetimeFigureOut">
              <a:rPr lang="cs-CZ" smtClean="0"/>
              <a:t>26.01.2026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65B04-AC91-4198-807F-CEBD4522F94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74651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B5C4E-E531-4561-B562-9DB2F90E847B}" type="datetimeFigureOut">
              <a:rPr lang="cs-CZ" smtClean="0"/>
              <a:t>26.01.2026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65B04-AC91-4198-807F-CEBD4522F94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55626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B5C4E-E531-4561-B562-9DB2F90E847B}" type="datetimeFigureOut">
              <a:rPr lang="cs-CZ" smtClean="0"/>
              <a:t>26.01.2026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65B04-AC91-4198-807F-CEBD4522F94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3066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B5C4E-E531-4561-B562-9DB2F90E847B}" type="datetimeFigureOut">
              <a:rPr lang="cs-CZ" smtClean="0"/>
              <a:t>26.01.2026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65B04-AC91-4198-807F-CEBD4522F94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9703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B5C4E-E531-4561-B562-9DB2F90E847B}" type="datetimeFigureOut">
              <a:rPr lang="cs-CZ" smtClean="0"/>
              <a:t>26.01.2026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65B04-AC91-4198-807F-CEBD4522F94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6731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B5C4E-E531-4561-B562-9DB2F90E847B}" type="datetimeFigureOut">
              <a:rPr lang="cs-CZ" smtClean="0"/>
              <a:t>26.01.2026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65B04-AC91-4198-807F-CEBD4522F94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48694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B5C4E-E531-4561-B562-9DB2F90E847B}" type="datetimeFigureOut">
              <a:rPr lang="cs-CZ" smtClean="0"/>
              <a:t>26.01.2026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65B04-AC91-4198-807F-CEBD4522F94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0797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B5C4E-E531-4561-B562-9DB2F90E847B}" type="datetimeFigureOut">
              <a:rPr lang="cs-CZ" smtClean="0"/>
              <a:t>26.01.2026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65B04-AC91-4198-807F-CEBD4522F94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3143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  <a:alpha val="6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3B5C4E-E531-4561-B562-9DB2F90E847B}" type="datetimeFigureOut">
              <a:rPr lang="cs-CZ" smtClean="0"/>
              <a:t>26.01.2026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965B04-AC91-4198-807F-CEBD4522F94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1895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ovéPole 9"/>
          <p:cNvSpPr txBox="1"/>
          <p:nvPr/>
        </p:nvSpPr>
        <p:spPr>
          <a:xfrm>
            <a:off x="2752167" y="357166"/>
            <a:ext cx="9427133" cy="584775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cs-CZ" sz="3200" b="1" dirty="0">
                <a:solidFill>
                  <a:schemeClr val="bg1"/>
                </a:solidFill>
                <a:ea typeface="Tahoma"/>
                <a:cs typeface="Aldhabi"/>
              </a:rPr>
              <a:t>Terapie b</a:t>
            </a:r>
            <a:r>
              <a:rPr lang="cs-CZ" sz="3200" b="1" dirty="0">
                <a:solidFill>
                  <a:schemeClr val="bg1"/>
                </a:solidFill>
              </a:rPr>
              <a:t>otulotoxinem v ORL a chirurgii hlavy a krku</a:t>
            </a:r>
            <a:endParaRPr lang="cs-CZ" sz="3200" b="1" dirty="0">
              <a:solidFill>
                <a:schemeClr val="bg1"/>
              </a:solidFill>
              <a:ea typeface="Tahoma" panose="020B0604030504040204" pitchFamily="34" charset="0"/>
              <a:cs typeface="Aldhabi" panose="020B0604020202020204" pitchFamily="2" charset="-78"/>
            </a:endParaRP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5A61DDD9-74BC-4C00-BA14-C5A3A26EFEA3}"/>
              </a:ext>
            </a:extLst>
          </p:cNvPr>
          <p:cNvSpPr/>
          <p:nvPr/>
        </p:nvSpPr>
        <p:spPr>
          <a:xfrm>
            <a:off x="12700" y="1365322"/>
            <a:ext cx="12192000" cy="4156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5" name="Obrázek 14">
            <a:extLst>
              <a:ext uri="{FF2B5EF4-FFF2-40B4-BE49-F238E27FC236}">
                <a16:creationId xmlns:a16="http://schemas.microsoft.com/office/drawing/2014/main" id="{20EAD4DF-E000-4B33-A36C-6A6DDA7FB5D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3890" y="4017034"/>
            <a:ext cx="2779656" cy="893278"/>
          </a:xfrm>
          <a:prstGeom prst="rect">
            <a:avLst/>
          </a:prstGeom>
        </p:spPr>
      </p:pic>
      <p:sp>
        <p:nvSpPr>
          <p:cNvPr id="22" name="TextovéPole 21">
            <a:extLst>
              <a:ext uri="{FF2B5EF4-FFF2-40B4-BE49-F238E27FC236}">
                <a16:creationId xmlns:a16="http://schemas.microsoft.com/office/drawing/2014/main" id="{E87A0BEA-DCFE-496D-89A4-653F67630334}"/>
              </a:ext>
            </a:extLst>
          </p:cNvPr>
          <p:cNvSpPr txBox="1"/>
          <p:nvPr/>
        </p:nvSpPr>
        <p:spPr>
          <a:xfrm>
            <a:off x="2752167" y="3115672"/>
            <a:ext cx="9427134" cy="10926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>
              <a:lnSpc>
                <a:spcPct val="150000"/>
              </a:lnSpc>
            </a:pPr>
            <a:r>
              <a:rPr lang="cs-CZ" sz="2600" b="1" dirty="0">
                <a:solidFill>
                  <a:schemeClr val="tx2">
                    <a:lumMod val="75000"/>
                  </a:schemeClr>
                </a:solidFill>
                <a:ea typeface="Tahoma"/>
                <a:cs typeface="Aldhabi"/>
              </a:rPr>
              <a:t>Otorinolaryngologická klinika 3. LFUK a FN Královské Vinohrady</a:t>
            </a:r>
          </a:p>
          <a:p>
            <a:pPr algn="ctr"/>
            <a:endParaRPr lang="cs-CZ" sz="2600" dirty="0">
              <a:solidFill>
                <a:schemeClr val="tx2">
                  <a:lumMod val="75000"/>
                </a:schemeClr>
              </a:solidFill>
              <a:ea typeface="Tahoma" panose="020B0604030504040204" pitchFamily="34" charset="0"/>
              <a:cs typeface="Aldhabi" panose="020B0604020202020204" pitchFamily="2" charset="-78"/>
            </a:endParaRPr>
          </a:p>
        </p:txBody>
      </p:sp>
      <p:sp>
        <p:nvSpPr>
          <p:cNvPr id="23" name="TextovéPole 22">
            <a:extLst>
              <a:ext uri="{FF2B5EF4-FFF2-40B4-BE49-F238E27FC236}">
                <a16:creationId xmlns:a16="http://schemas.microsoft.com/office/drawing/2014/main" id="{706F4BD2-7CF4-4E7A-8787-DF3C58C2E277}"/>
              </a:ext>
            </a:extLst>
          </p:cNvPr>
          <p:cNvSpPr txBox="1"/>
          <p:nvPr/>
        </p:nvSpPr>
        <p:spPr>
          <a:xfrm>
            <a:off x="8637954" y="5749961"/>
            <a:ext cx="184731" cy="7532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endParaRPr lang="cs-CZ" sz="3200" dirty="0">
              <a:solidFill>
                <a:schemeClr val="bg1"/>
              </a:solidFill>
              <a:latin typeface="Abadi" panose="020B0604020104020204" pitchFamily="34" charset="0"/>
              <a:ea typeface="Tahoma" panose="020B0604030504040204" pitchFamily="34" charset="0"/>
              <a:cs typeface="Aldhabi" panose="020B0604020202020204" pitchFamily="2" charset="-78"/>
            </a:endParaRPr>
          </a:p>
        </p:txBody>
      </p:sp>
      <p:sp>
        <p:nvSpPr>
          <p:cNvPr id="27" name="Obdélník 26">
            <a:extLst>
              <a:ext uri="{FF2B5EF4-FFF2-40B4-BE49-F238E27FC236}">
                <a16:creationId xmlns:a16="http://schemas.microsoft.com/office/drawing/2014/main" id="{24199389-BA11-4660-8774-743CB16FB91C}"/>
              </a:ext>
            </a:extLst>
          </p:cNvPr>
          <p:cNvSpPr/>
          <p:nvPr/>
        </p:nvSpPr>
        <p:spPr>
          <a:xfrm>
            <a:off x="-98545" y="4418"/>
            <a:ext cx="2840842" cy="68627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1" name="TextovéPole 30">
            <a:extLst>
              <a:ext uri="{FF2B5EF4-FFF2-40B4-BE49-F238E27FC236}">
                <a16:creationId xmlns:a16="http://schemas.microsoft.com/office/drawing/2014/main" id="{C160262D-1F87-42DE-90EA-9202587080B7}"/>
              </a:ext>
            </a:extLst>
          </p:cNvPr>
          <p:cNvSpPr txBox="1"/>
          <p:nvPr/>
        </p:nvSpPr>
        <p:spPr>
          <a:xfrm>
            <a:off x="10283220" y="1850676"/>
            <a:ext cx="1231427" cy="400110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cs-CZ" sz="2000" b="1" dirty="0">
                <a:solidFill>
                  <a:schemeClr val="tx2">
                    <a:lumMod val="75000"/>
                  </a:schemeClr>
                </a:solidFill>
                <a:ea typeface="Tahoma"/>
                <a:cs typeface="Aldhabi"/>
              </a:rPr>
              <a:t>24.4.2026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82844F36-44F4-44E0-A0FA-AF417EBA7397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08" t="579" r="24465" b="10031"/>
          <a:stretch/>
        </p:blipFill>
        <p:spPr>
          <a:xfrm rot="5400000">
            <a:off x="222428" y="281402"/>
            <a:ext cx="2198060" cy="2026226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B3D60F68-1FC6-40F9-87D3-96D2922BC032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08" t="7124" r="32985" b="4161"/>
          <a:stretch/>
        </p:blipFill>
        <p:spPr>
          <a:xfrm rot="5400000">
            <a:off x="380348" y="2442120"/>
            <a:ext cx="1882219" cy="2026226"/>
          </a:xfrm>
          <a:prstGeom prst="rect">
            <a:avLst/>
          </a:prstGeom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5F8BE433-B402-4A25-AAB1-A5052934EA9D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42" t="4408" r="20013" b="6253"/>
          <a:stretch/>
        </p:blipFill>
        <p:spPr>
          <a:xfrm rot="5400000">
            <a:off x="230633" y="4602851"/>
            <a:ext cx="2181654" cy="2026227"/>
          </a:xfrm>
          <a:prstGeom prst="rect">
            <a:avLst/>
          </a:prstGeom>
        </p:spPr>
      </p:pic>
      <p:sp>
        <p:nvSpPr>
          <p:cNvPr id="5" name="TextovéPole 4">
            <a:extLst>
              <a:ext uri="{FF2B5EF4-FFF2-40B4-BE49-F238E27FC236}">
                <a16:creationId xmlns:a16="http://schemas.microsoft.com/office/drawing/2014/main" id="{ED599546-4479-A92D-C1C8-616AF6DF4C25}"/>
              </a:ext>
            </a:extLst>
          </p:cNvPr>
          <p:cNvSpPr txBox="1"/>
          <p:nvPr/>
        </p:nvSpPr>
        <p:spPr>
          <a:xfrm>
            <a:off x="8637954" y="5635661"/>
            <a:ext cx="3151376" cy="7532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cs-CZ" sz="3200" b="1" dirty="0" err="1">
                <a:solidFill>
                  <a:schemeClr val="bg1"/>
                </a:solidFill>
                <a:latin typeface="Abadi" panose="020B0604020104020204" pitchFamily="34" charset="0"/>
                <a:ea typeface="Tahoma" panose="020B0604030504040204" pitchFamily="34" charset="0"/>
                <a:cs typeface="Aldhabi" panose="020B0604020202020204" pitchFamily="2" charset="-78"/>
              </a:rPr>
              <a:t>www.botoxorl.cz</a:t>
            </a:r>
            <a:endParaRPr lang="cs-CZ" sz="3200" dirty="0">
              <a:solidFill>
                <a:schemeClr val="bg1"/>
              </a:solidFill>
              <a:latin typeface="Abadi" panose="020B0604020104020204" pitchFamily="34" charset="0"/>
              <a:ea typeface="Tahoma" panose="020B0604030504040204" pitchFamily="34" charset="0"/>
              <a:cs typeface="Aldhabi" panose="020B0604020202020204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509099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0E23985-EAF6-A723-420B-0409408BB3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A6992AE0-CC25-9D8F-3302-5C1643B02664}"/>
              </a:ext>
            </a:extLst>
          </p:cNvPr>
          <p:cNvSpPr txBox="1"/>
          <p:nvPr/>
        </p:nvSpPr>
        <p:spPr>
          <a:xfrm>
            <a:off x="292608" y="261122"/>
            <a:ext cx="11777472" cy="621708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cs-CZ" b="1" i="0" dirty="0">
                <a:solidFill>
                  <a:schemeClr val="bg1"/>
                </a:solidFill>
                <a:effectLst/>
                <a:latin typeface="Calibri"/>
                <a:ea typeface="Calibri"/>
                <a:cs typeface="Calibri"/>
              </a:rPr>
              <a:t>Vážené kolegyně, vážení kolegové, </a:t>
            </a:r>
          </a:p>
          <a:p>
            <a:pPr algn="ctr"/>
            <a:r>
              <a:rPr lang="cs-CZ" b="1" i="0" dirty="0">
                <a:solidFill>
                  <a:schemeClr val="bg1"/>
                </a:solidFill>
                <a:effectLst/>
                <a:latin typeface="Calibri"/>
                <a:ea typeface="Calibri"/>
                <a:cs typeface="Calibri"/>
              </a:rPr>
              <a:t>přijměte pozvání k účasti na vzdělávací akci</a:t>
            </a:r>
          </a:p>
          <a:p>
            <a:pPr algn="ctr"/>
            <a:endParaRPr lang="cs-CZ" b="0" i="0" dirty="0">
              <a:solidFill>
                <a:schemeClr val="bg1"/>
              </a:solidFill>
              <a:effectLst/>
              <a:latin typeface="Calibri"/>
              <a:ea typeface="Calibri"/>
              <a:cs typeface="Calibri"/>
            </a:endParaRPr>
          </a:p>
          <a:p>
            <a:pPr algn="ctr"/>
            <a:r>
              <a:rPr lang="cs-CZ" sz="2400" b="1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Terapie b</a:t>
            </a:r>
            <a:r>
              <a:rPr lang="cs-CZ" sz="2400" b="1" i="0" dirty="0">
                <a:solidFill>
                  <a:schemeClr val="bg1"/>
                </a:solidFill>
                <a:effectLst/>
                <a:latin typeface="Calibri"/>
                <a:ea typeface="Calibri"/>
                <a:cs typeface="Calibri"/>
              </a:rPr>
              <a:t>otulotoxinem v ORL a chirurgii hlavy a krku</a:t>
            </a:r>
            <a:endParaRPr lang="cs-CZ" sz="2400" i="0" dirty="0">
              <a:solidFill>
                <a:schemeClr val="bg1"/>
              </a:solidFill>
              <a:effectLst/>
              <a:latin typeface="Calibri"/>
              <a:ea typeface="Calibri"/>
              <a:cs typeface="Calibri"/>
            </a:endParaRPr>
          </a:p>
          <a:p>
            <a:pPr algn="ctr"/>
            <a:endParaRPr lang="cs-CZ" b="0" i="0" dirty="0">
              <a:solidFill>
                <a:schemeClr val="bg1"/>
              </a:solidFill>
              <a:effectLst/>
              <a:latin typeface="Calibri"/>
              <a:ea typeface="Calibri"/>
              <a:cs typeface="Calibri"/>
            </a:endParaRPr>
          </a:p>
          <a:p>
            <a:pPr algn="ctr"/>
            <a:r>
              <a:rPr lang="cs-CZ" dirty="0">
                <a:solidFill>
                  <a:schemeClr val="bg1"/>
                </a:solidFill>
              </a:rPr>
              <a:t>Teno kurz, </a:t>
            </a:r>
            <a:r>
              <a:rPr lang="cs-CZ" b="0" i="0" dirty="0">
                <a:solidFill>
                  <a:schemeClr val="bg1"/>
                </a:solidFill>
                <a:effectLst/>
                <a:latin typeface="Calibri"/>
                <a:ea typeface="Calibri"/>
                <a:cs typeface="Calibri"/>
              </a:rPr>
              <a:t>který je organizovaný Otorinolaryngologickou klinikou 3. LFUK a FN Královské Vinohrady,</a:t>
            </a:r>
            <a:endParaRPr lang="cs-CZ" dirty="0"/>
          </a:p>
          <a:p>
            <a:pPr algn="ctr"/>
            <a:r>
              <a:rPr lang="cs-CZ" dirty="0">
                <a:solidFill>
                  <a:schemeClr val="bg1"/>
                </a:solidFill>
              </a:rPr>
              <a:t> nabízí jedinečnou příležitost k nabytí teoretických znalosti i praktických dovedností. </a:t>
            </a:r>
          </a:p>
          <a:p>
            <a:pPr algn="ctr"/>
            <a:r>
              <a:rPr lang="cs-CZ" dirty="0">
                <a:solidFill>
                  <a:schemeClr val="bg1"/>
                </a:solidFill>
              </a:rPr>
              <a:t>V teoretické části je formou přednášek prezentován pohled na aktuální indikace a využití terapie botulotoxinem v celé šíři otorinolaryngologie a chirurgie hlavy a krku. V praktické části budou prezentovány postupy aspekty aplikace botulotoxinu v řešení patologických stavů jako jsou sialorea, syndrom Freyové, </a:t>
            </a:r>
            <a:r>
              <a:rPr lang="cs-CZ" dirty="0" err="1">
                <a:solidFill>
                  <a:schemeClr val="bg1"/>
                </a:solidFill>
              </a:rPr>
              <a:t>first</a:t>
            </a:r>
            <a:r>
              <a:rPr lang="cs-CZ" dirty="0">
                <a:solidFill>
                  <a:schemeClr val="bg1"/>
                </a:solidFill>
              </a:rPr>
              <a:t> bite syndrom, </a:t>
            </a:r>
            <a:r>
              <a:rPr lang="cs-CZ" dirty="0" err="1">
                <a:solidFill>
                  <a:schemeClr val="bg1"/>
                </a:solidFill>
              </a:rPr>
              <a:t>synkinezy</a:t>
            </a:r>
            <a:r>
              <a:rPr lang="cs-CZ" dirty="0">
                <a:solidFill>
                  <a:schemeClr val="bg1"/>
                </a:solidFill>
              </a:rPr>
              <a:t>, spastická dysfonie a další. </a:t>
            </a:r>
          </a:p>
          <a:p>
            <a:pPr algn="ctr"/>
            <a:r>
              <a:rPr lang="cs-CZ" dirty="0"/>
              <a:t> </a:t>
            </a:r>
            <a:endParaRPr lang="cs-CZ" sz="1400" b="0" i="0" dirty="0"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pPr algn="ctr"/>
            <a:r>
              <a:rPr lang="cs-CZ" sz="14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algn="ctr"/>
            <a:r>
              <a:rPr lang="cs-CZ" b="1" i="0" dirty="0">
                <a:solidFill>
                  <a:schemeClr val="bg1"/>
                </a:solidFill>
                <a:effectLst/>
                <a:latin typeface="Calibri"/>
                <a:ea typeface="Calibri"/>
                <a:cs typeface="Calibri"/>
              </a:rPr>
              <a:t>Velmi se těšíme na společné setkání</a:t>
            </a:r>
            <a:endParaRPr lang="cs-CZ" sz="1400" i="0" dirty="0">
              <a:solidFill>
                <a:schemeClr val="bg1"/>
              </a:solidFill>
              <a:effectLst/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algn="ctr"/>
            <a:r>
              <a:rPr lang="cs-CZ" b="0" i="0" dirty="0">
                <a:solidFill>
                  <a:schemeClr val="bg1"/>
                </a:solidFill>
                <a:effectLst/>
                <a:latin typeface="Calibri"/>
                <a:ea typeface="Calibri"/>
                <a:cs typeface="Calibri"/>
              </a:rPr>
              <a:t>MUDr. Ľudmila </a:t>
            </a:r>
            <a:r>
              <a:rPr lang="cs-CZ" b="0" i="0" dirty="0" err="1">
                <a:solidFill>
                  <a:schemeClr val="bg1"/>
                </a:solidFill>
                <a:effectLst/>
                <a:latin typeface="Calibri"/>
                <a:ea typeface="Calibri"/>
                <a:cs typeface="Calibri"/>
              </a:rPr>
              <a:t>Verešpejová</a:t>
            </a:r>
            <a:r>
              <a:rPr lang="cs-CZ" b="0" i="0" dirty="0">
                <a:solidFill>
                  <a:schemeClr val="bg1"/>
                </a:solidFill>
                <a:effectLst/>
                <a:latin typeface="Calibri"/>
                <a:ea typeface="Calibri"/>
                <a:cs typeface="Calibri"/>
              </a:rPr>
              <a:t> </a:t>
            </a:r>
          </a:p>
          <a:p>
            <a:pPr algn="ctr"/>
            <a:r>
              <a:rPr lang="cs-CZ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MUDr. Zuzana </a:t>
            </a:r>
            <a:r>
              <a:rPr lang="cs-CZ" dirty="0" err="1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Urbániová</a:t>
            </a:r>
            <a:r>
              <a:rPr lang="cs-CZ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br>
              <a:rPr lang="cs-CZ" b="0" i="0" dirty="0">
                <a:effectLst/>
                <a:latin typeface="Calibri"/>
              </a:rPr>
            </a:br>
            <a:r>
              <a:rPr lang="cs-CZ" b="0" i="0" dirty="0">
                <a:solidFill>
                  <a:schemeClr val="bg1"/>
                </a:solidFill>
                <a:effectLst/>
                <a:latin typeface="Calibri"/>
                <a:ea typeface="Calibri"/>
                <a:cs typeface="Calibri"/>
              </a:rPr>
              <a:t>MUDr. Denisa </a:t>
            </a:r>
            <a:r>
              <a:rPr lang="cs-CZ" b="0" i="0" dirty="0" err="1">
                <a:solidFill>
                  <a:schemeClr val="bg1"/>
                </a:solidFill>
                <a:effectLst/>
                <a:latin typeface="Calibri"/>
                <a:ea typeface="Calibri"/>
                <a:cs typeface="Calibri"/>
              </a:rPr>
              <a:t>Kulkovská</a:t>
            </a:r>
            <a:r>
              <a:rPr lang="cs-CZ" b="0" i="0" dirty="0">
                <a:solidFill>
                  <a:schemeClr val="bg1"/>
                </a:solidFill>
                <a:effectLst/>
                <a:latin typeface="Calibri"/>
                <a:ea typeface="Calibri"/>
                <a:cs typeface="Calibri"/>
              </a:rPr>
              <a:t> </a:t>
            </a:r>
          </a:p>
          <a:p>
            <a:pPr algn="ctr"/>
            <a:r>
              <a:rPr lang="cs-CZ" b="0" i="0" dirty="0">
                <a:solidFill>
                  <a:schemeClr val="bg1"/>
                </a:solidFill>
                <a:effectLst/>
                <a:latin typeface="Calibri"/>
                <a:ea typeface="Calibri"/>
                <a:cs typeface="Calibri"/>
              </a:rPr>
              <a:t>MUDr. </a:t>
            </a:r>
            <a:r>
              <a:rPr lang="cs-CZ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Martin Kuchař, PhD</a:t>
            </a:r>
            <a:endParaRPr lang="cs-CZ" b="0" i="0" dirty="0">
              <a:solidFill>
                <a:schemeClr val="bg1"/>
              </a:solidFill>
              <a:effectLst/>
              <a:latin typeface="Calibri"/>
              <a:ea typeface="Calibri"/>
              <a:cs typeface="Calibri"/>
            </a:endParaRPr>
          </a:p>
          <a:p>
            <a:pPr algn="ctr"/>
            <a:r>
              <a:rPr lang="cs-CZ" b="0" i="0" dirty="0">
                <a:solidFill>
                  <a:schemeClr val="bg1"/>
                </a:solidFill>
                <a:effectLst/>
                <a:latin typeface="Calibri"/>
                <a:ea typeface="Calibri"/>
                <a:cs typeface="Calibri"/>
              </a:rPr>
              <a:t>MUDr. </a:t>
            </a:r>
            <a:r>
              <a:rPr lang="cs-CZ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Sylvia Krajčová, MBA</a:t>
            </a:r>
            <a:br>
              <a:rPr lang="cs-CZ" b="0" i="0" dirty="0">
                <a:effectLst/>
                <a:latin typeface="Calibri"/>
              </a:rPr>
            </a:br>
            <a:r>
              <a:rPr lang="cs-CZ" b="0" i="1" dirty="0">
                <a:solidFill>
                  <a:schemeClr val="bg1"/>
                </a:solidFill>
                <a:effectLst/>
                <a:latin typeface="Calibri"/>
                <a:ea typeface="Calibri"/>
                <a:cs typeface="Calibri"/>
              </a:rPr>
              <a:t>za organizační výbor</a:t>
            </a:r>
          </a:p>
          <a:p>
            <a:pPr algn="ctr"/>
            <a:endParaRPr lang="cs-CZ" b="0" i="0" dirty="0">
              <a:solidFill>
                <a:schemeClr val="bg1"/>
              </a:solidFill>
              <a:effectLst/>
              <a:latin typeface="Calibri"/>
              <a:ea typeface="Calibri"/>
              <a:cs typeface="Calibri"/>
            </a:endParaRPr>
          </a:p>
          <a:p>
            <a:pPr algn="ctr"/>
            <a:r>
              <a:rPr lang="cs-CZ" b="0" i="0" dirty="0">
                <a:solidFill>
                  <a:schemeClr val="bg1"/>
                </a:solidFill>
                <a:effectLst/>
                <a:latin typeface="Calibri"/>
                <a:ea typeface="Calibri"/>
                <a:cs typeface="Calibri"/>
              </a:rPr>
              <a:t>doc. MUDr. Martin Chovanec, PhD, MHA</a:t>
            </a:r>
          </a:p>
          <a:p>
            <a:pPr algn="ctr"/>
            <a:r>
              <a:rPr lang="cs-CZ" b="0" i="1" dirty="0">
                <a:solidFill>
                  <a:schemeClr val="bg1"/>
                </a:solidFill>
                <a:effectLst/>
                <a:latin typeface="Calibri"/>
                <a:ea typeface="Calibri"/>
                <a:cs typeface="Calibri"/>
              </a:rPr>
              <a:t>odborný garant</a:t>
            </a:r>
          </a:p>
        </p:txBody>
      </p:sp>
    </p:spTree>
    <p:extLst>
      <p:ext uri="{BB962C8B-B14F-4D97-AF65-F5344CB8AC3E}">
        <p14:creationId xmlns:p14="http://schemas.microsoft.com/office/powerpoint/2010/main" val="1711803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Obdélník 26">
            <a:extLst>
              <a:ext uri="{FF2B5EF4-FFF2-40B4-BE49-F238E27FC236}">
                <a16:creationId xmlns:a16="http://schemas.microsoft.com/office/drawing/2014/main" id="{24199389-BA11-4660-8774-743CB16FB91C}"/>
              </a:ext>
            </a:extLst>
          </p:cNvPr>
          <p:cNvSpPr/>
          <p:nvPr/>
        </p:nvSpPr>
        <p:spPr>
          <a:xfrm>
            <a:off x="0" y="-4763"/>
            <a:ext cx="2840842" cy="68627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CF6540EB-07A5-444C-B4F6-927FB3C3766C}"/>
              </a:ext>
            </a:extLst>
          </p:cNvPr>
          <p:cNvSpPr txBox="1"/>
          <p:nvPr/>
        </p:nvSpPr>
        <p:spPr>
          <a:xfrm>
            <a:off x="3352712" y="1439683"/>
            <a:ext cx="8260295" cy="707886"/>
          </a:xfrm>
          <a:prstGeom prst="rect">
            <a:avLst/>
          </a:prstGeom>
          <a:noFill/>
        </p:spPr>
        <p:txBody>
          <a:bodyPr wrap="square" lIns="91440" tIns="45720" rIns="91440" bIns="45720" numCol="1" spcCol="360000" rtlCol="0" anchor="t">
            <a:spAutoFit/>
          </a:bodyPr>
          <a:lstStyle/>
          <a:p>
            <a:pPr algn="just"/>
            <a:r>
              <a:rPr lang="cs-CZ" sz="2000" b="1" dirty="0">
                <a:solidFill>
                  <a:schemeClr val="bg1"/>
                </a:solidFill>
              </a:rPr>
              <a:t>Odborný program – pátek 24.4.2025</a:t>
            </a:r>
            <a:endParaRPr lang="cs-CZ" i="1" dirty="0">
              <a:solidFill>
                <a:schemeClr val="bg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endParaRPr lang="cs-CZ" sz="2000" dirty="0">
              <a:solidFill>
                <a:schemeClr val="bg1"/>
              </a:solidFill>
            </a:endParaRP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72478D56-9E5D-076F-A214-2709473BCD6D}"/>
              </a:ext>
            </a:extLst>
          </p:cNvPr>
          <p:cNvSpPr txBox="1"/>
          <p:nvPr/>
        </p:nvSpPr>
        <p:spPr>
          <a:xfrm>
            <a:off x="3351276" y="1968742"/>
            <a:ext cx="8383524" cy="424731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cs-CZ" sz="2000" b="1" i="0" dirty="0">
                <a:solidFill>
                  <a:schemeClr val="bg1"/>
                </a:solidFill>
                <a:effectLst/>
                <a:latin typeface="Calibri"/>
                <a:ea typeface="Calibri"/>
                <a:cs typeface="Calibri"/>
              </a:rPr>
              <a:t>Registrace 					</a:t>
            </a:r>
            <a:r>
              <a:rPr lang="cs-CZ" sz="2000" b="1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     	</a:t>
            </a:r>
            <a:r>
              <a:rPr lang="cs-CZ" sz="2000" i="0" dirty="0">
                <a:solidFill>
                  <a:schemeClr val="bg1"/>
                </a:solidFill>
                <a:effectLst/>
                <a:latin typeface="Calibri"/>
                <a:ea typeface="Calibri"/>
                <a:cs typeface="Calibri"/>
              </a:rPr>
              <a:t>(7:45 - 8:00)</a:t>
            </a:r>
          </a:p>
          <a:p>
            <a:pPr algn="l"/>
            <a:r>
              <a:rPr lang="cs-CZ" sz="2000" b="1" i="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				</a:t>
            </a:r>
            <a:endParaRPr lang="cs-CZ" sz="10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fontAlgn="base"/>
            <a:r>
              <a:rPr lang="cs-CZ" sz="2000" b="1" dirty="0">
                <a:solidFill>
                  <a:schemeClr val="bg1"/>
                </a:solidFill>
                <a:ea typeface="Calibri"/>
                <a:cs typeface="Calibri"/>
              </a:rPr>
              <a:t>Teoretická část						</a:t>
            </a:r>
            <a:r>
              <a:rPr lang="cs-CZ" sz="2000" dirty="0">
                <a:solidFill>
                  <a:schemeClr val="bg1"/>
                </a:solidFill>
                <a:ea typeface="Calibri"/>
                <a:cs typeface="Calibri"/>
              </a:rPr>
              <a:t>(8:00 - 12:00)</a:t>
            </a:r>
          </a:p>
          <a:p>
            <a:pPr fontAlgn="base"/>
            <a:r>
              <a:rPr lang="cs-CZ" sz="2000" dirty="0">
                <a:solidFill>
                  <a:schemeClr val="bg1"/>
                </a:solidFill>
              </a:rPr>
              <a:t>Botulotoxin – patofyziologie, mechanismy účinku 		 </a:t>
            </a:r>
            <a:endParaRPr lang="cs-CZ" sz="2000" dirty="0">
              <a:solidFill>
                <a:schemeClr val="bg1"/>
              </a:solidFill>
              <a:ea typeface="Calibri"/>
              <a:cs typeface="Calibri"/>
            </a:endParaRPr>
          </a:p>
          <a:p>
            <a:pPr fontAlgn="base"/>
            <a:r>
              <a:rPr lang="cs-CZ" sz="2000" dirty="0">
                <a:solidFill>
                  <a:schemeClr val="bg1"/>
                </a:solidFill>
              </a:rPr>
              <a:t>Využití botulotoxinu v ORL a chirurgii hlavy a krku 		 </a:t>
            </a:r>
            <a:br>
              <a:rPr lang="cs-CZ" sz="2000" dirty="0"/>
            </a:br>
            <a:r>
              <a:rPr lang="cs-CZ" sz="2000" dirty="0" err="1">
                <a:solidFill>
                  <a:schemeClr val="bg1"/>
                </a:solidFill>
              </a:rPr>
              <a:t>Sialorhea</a:t>
            </a:r>
            <a:r>
              <a:rPr lang="cs-CZ" sz="2000" dirty="0">
                <a:solidFill>
                  <a:schemeClr val="bg1"/>
                </a:solidFill>
              </a:rPr>
              <a:t> a poruchy tvorby slin				</a:t>
            </a:r>
            <a:br>
              <a:rPr lang="cs-CZ" sz="2000" dirty="0"/>
            </a:br>
            <a:r>
              <a:rPr lang="cs-CZ" sz="2000" dirty="0">
                <a:solidFill>
                  <a:schemeClr val="bg1"/>
                </a:solidFill>
              </a:rPr>
              <a:t>Syndrom Freyové a slinné píštěle				</a:t>
            </a:r>
            <a:br>
              <a:rPr lang="cs-CZ" sz="2000" dirty="0"/>
            </a:br>
            <a:r>
              <a:rPr lang="cs-CZ" sz="2000" dirty="0">
                <a:solidFill>
                  <a:schemeClr val="bg1"/>
                </a:solidFill>
              </a:rPr>
              <a:t>Botulotoxin v léčbě onemocnění hrtanu a hltanu 		</a:t>
            </a:r>
            <a:br>
              <a:rPr lang="cs-CZ" sz="2000" dirty="0"/>
            </a:br>
            <a:r>
              <a:rPr lang="cs-CZ" sz="2000" dirty="0">
                <a:solidFill>
                  <a:schemeClr val="bg1"/>
                </a:solidFill>
              </a:rPr>
              <a:t>Spasticita a </a:t>
            </a:r>
            <a:r>
              <a:rPr lang="cs-CZ" sz="2000" dirty="0" err="1">
                <a:solidFill>
                  <a:schemeClr val="bg1"/>
                </a:solidFill>
              </a:rPr>
              <a:t>synkinezy</a:t>
            </a:r>
            <a:r>
              <a:rPr lang="cs-CZ" sz="2000" dirty="0">
                <a:solidFill>
                  <a:schemeClr val="bg1"/>
                </a:solidFill>
              </a:rPr>
              <a:t> u obrny lícního nervu 			</a:t>
            </a:r>
          </a:p>
          <a:p>
            <a:pPr fontAlgn="base"/>
            <a:r>
              <a:rPr lang="cs-CZ" sz="2000" dirty="0">
                <a:solidFill>
                  <a:schemeClr val="bg1"/>
                </a:solidFill>
              </a:rPr>
              <a:t>Botulotoxin v léčbě ušních onemocnění</a:t>
            </a:r>
            <a:br>
              <a:rPr lang="cs-CZ" sz="2000" dirty="0"/>
            </a:br>
            <a:r>
              <a:rPr lang="cs-CZ" sz="1000" dirty="0">
                <a:solidFill>
                  <a:schemeClr val="bg1"/>
                </a:solidFill>
              </a:rPr>
              <a:t> </a:t>
            </a:r>
            <a:endParaRPr lang="cs-CZ" sz="1000" dirty="0">
              <a:solidFill>
                <a:schemeClr val="bg1"/>
              </a:solidFill>
              <a:ea typeface="Calibri"/>
              <a:cs typeface="Calibri"/>
            </a:endParaRPr>
          </a:p>
          <a:p>
            <a:r>
              <a:rPr lang="cs-CZ" sz="2000" b="1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Praktická část						</a:t>
            </a:r>
            <a:r>
              <a:rPr lang="cs-CZ" sz="2000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(12:30 - 14:00)</a:t>
            </a:r>
          </a:p>
          <a:p>
            <a:endParaRPr lang="cs-CZ" sz="1000" dirty="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r>
              <a:rPr lang="cs-CZ" sz="2000" b="1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Diskuze a závěr kurzu					</a:t>
            </a:r>
            <a:r>
              <a:rPr lang="cs-CZ" sz="2000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(14:00 - 14:30)</a:t>
            </a:r>
            <a:endParaRPr lang="cs-CZ" sz="20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Obrázek 3" descr="IMG_1659.jpg">
            <a:extLst>
              <a:ext uri="{FF2B5EF4-FFF2-40B4-BE49-F238E27FC236}">
                <a16:creationId xmlns:a16="http://schemas.microsoft.com/office/drawing/2014/main" id="{2E4EC943-55DD-EE0F-6556-C96DCDE3D6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509" y="3160059"/>
            <a:ext cx="2751806" cy="3414060"/>
          </a:xfrm>
          <a:prstGeom prst="rect">
            <a:avLst/>
          </a:prstGeom>
        </p:spPr>
      </p:pic>
      <p:pic>
        <p:nvPicPr>
          <p:cNvPr id="5" name="Obrázek 4" descr="https://lh7-rt.googleusercontent.com/slidesz/AGV_vUfoXE3MCR9ot2Ky-OnzczP6Wyx1ffNrTX6RviBbQHZ2BktvvgQaXKELXAps8Adk-u5DonWuWZj4qqf2-3T4dx7bcQuF6r-OumPjvT6mx9p-eqrtq4OsaUpFgF9luebyLQT39OoO3Wq0yUZwTOvq3pMJ-hC1JWnHiEw8eGZ6JH96DQsIpg2p6g=s2048?key=AaBmO8LTDqwDQAwQHqB11w">
            <a:extLst>
              <a:ext uri="{FF2B5EF4-FFF2-40B4-BE49-F238E27FC236}">
                <a16:creationId xmlns:a16="http://schemas.microsoft.com/office/drawing/2014/main" id="{27D7AF57-04A5-48AF-59BC-6390F9F667D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103" y="242327"/>
            <a:ext cx="2733675" cy="2428875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55CB4BD7-2065-E951-FFF2-047221BF1B66}"/>
              </a:ext>
            </a:extLst>
          </p:cNvPr>
          <p:cNvSpPr txBox="1"/>
          <p:nvPr/>
        </p:nvSpPr>
        <p:spPr>
          <a:xfrm>
            <a:off x="2752167" y="357166"/>
            <a:ext cx="9427133" cy="584775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cs-CZ" sz="3200" b="1" dirty="0">
                <a:solidFill>
                  <a:schemeClr val="bg1"/>
                </a:solidFill>
                <a:ea typeface="Tahoma"/>
                <a:cs typeface="Aldhabi"/>
              </a:rPr>
              <a:t>Terapie b</a:t>
            </a:r>
            <a:r>
              <a:rPr lang="cs-CZ" sz="3200" b="1" dirty="0">
                <a:solidFill>
                  <a:schemeClr val="bg1"/>
                </a:solidFill>
              </a:rPr>
              <a:t>otulotoxinem v ORL a chirurgii hlavy a krku</a:t>
            </a:r>
            <a:endParaRPr lang="cs-CZ" sz="3200" b="1" dirty="0">
              <a:solidFill>
                <a:schemeClr val="bg1"/>
              </a:solidFill>
              <a:ea typeface="Tahoma" panose="020B0604030504040204" pitchFamily="34" charset="0"/>
              <a:cs typeface="Aldhabi" panose="020B0604020202020204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3290240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0A04228-AF75-735E-A3D7-BC1CD6F4F4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7D61B8CC-6E7E-45BB-EBA8-8524A3E00C84}"/>
              </a:ext>
            </a:extLst>
          </p:cNvPr>
          <p:cNvSpPr txBox="1"/>
          <p:nvPr/>
        </p:nvSpPr>
        <p:spPr>
          <a:xfrm>
            <a:off x="207264" y="412948"/>
            <a:ext cx="11777472" cy="590931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cs-CZ" sz="2200" b="1" dirty="0">
                <a:solidFill>
                  <a:schemeClr val="bg1"/>
                </a:solidFill>
              </a:rPr>
              <a:t>Vzdělávací akce je pořádaná dle stavovského předpisu ČLK č. 16 a bude ohodnocena 6 kredity.</a:t>
            </a:r>
          </a:p>
          <a:p>
            <a:pPr algn="ctr"/>
            <a:endParaRPr lang="cs-CZ" sz="2000" b="1" dirty="0">
              <a:solidFill>
                <a:schemeClr val="bg1"/>
              </a:solidFill>
              <a:ea typeface="Calibri"/>
              <a:cs typeface="Calibri"/>
            </a:endParaRPr>
          </a:p>
          <a:p>
            <a:pPr algn="ctr"/>
            <a:endParaRPr lang="cs-CZ" sz="2400" b="1" cap="all" dirty="0">
              <a:solidFill>
                <a:schemeClr val="bg1"/>
              </a:solidFill>
            </a:endParaRPr>
          </a:p>
          <a:p>
            <a:pPr algn="ctr"/>
            <a:r>
              <a:rPr lang="cs-CZ" sz="2400" b="1" i="0" cap="all" dirty="0">
                <a:solidFill>
                  <a:schemeClr val="bg1"/>
                </a:solidFill>
                <a:effectLst/>
              </a:rPr>
              <a:t>REGISTRACE</a:t>
            </a:r>
          </a:p>
          <a:p>
            <a:pPr algn="ctr"/>
            <a:r>
              <a:rPr lang="cs-CZ" sz="2400" dirty="0">
                <a:solidFill>
                  <a:schemeClr val="bg1"/>
                </a:solidFill>
              </a:rPr>
              <a:t>Registrace probíhá na základě vyplnění formuláře z </a:t>
            </a:r>
            <a:r>
              <a:rPr lang="cs-CZ" sz="2400" dirty="0" err="1">
                <a:solidFill>
                  <a:schemeClr val="bg1"/>
                </a:solidFill>
              </a:rPr>
              <a:t>www.botoxorl.cz</a:t>
            </a:r>
            <a:endParaRPr lang="cs-CZ" sz="2400" dirty="0">
              <a:solidFill>
                <a:srgbClr val="FFFFFF"/>
              </a:solidFill>
              <a:effectLst/>
              <a:latin typeface="Calibri" panose="020F0502020204030204" pitchFamily="34" charset="0"/>
            </a:endParaRPr>
          </a:p>
          <a:p>
            <a:pPr algn="ctr"/>
            <a:endParaRPr lang="cs-CZ" sz="2400" i="0" cap="all" dirty="0">
              <a:solidFill>
                <a:schemeClr val="bg1"/>
              </a:solidFill>
              <a:effectLst/>
            </a:endParaRPr>
          </a:p>
          <a:p>
            <a:pPr algn="ctr"/>
            <a:r>
              <a:rPr lang="cs-CZ" sz="2400" b="1" i="0" cap="all" dirty="0">
                <a:solidFill>
                  <a:schemeClr val="bg1"/>
                </a:solidFill>
                <a:effectLst/>
              </a:rPr>
              <a:t>Platba kurzu</a:t>
            </a:r>
            <a:endParaRPr lang="cs-CZ" sz="2400" b="1" i="0" cap="all" dirty="0">
              <a:solidFill>
                <a:schemeClr val="bg1"/>
              </a:solidFill>
              <a:effectLst/>
              <a:ea typeface="Calibri"/>
              <a:cs typeface="Calibri"/>
            </a:endParaRPr>
          </a:p>
          <a:p>
            <a:pPr algn="ctr"/>
            <a:r>
              <a:rPr lang="cs-CZ" sz="2400" dirty="0">
                <a:solidFill>
                  <a:schemeClr val="bg1"/>
                </a:solidFill>
              </a:rPr>
              <a:t>Časná registrace (do 1.4.2026)  3000,- Kč</a:t>
            </a:r>
          </a:p>
          <a:p>
            <a:pPr algn="ctr"/>
            <a:r>
              <a:rPr lang="cs-CZ" sz="2400" b="0" i="0" dirty="0">
                <a:solidFill>
                  <a:schemeClr val="bg1"/>
                </a:solidFill>
                <a:effectLst/>
              </a:rPr>
              <a:t>Pozdní registrace (od </a:t>
            </a:r>
            <a:r>
              <a:rPr lang="cs-CZ" sz="2400" dirty="0">
                <a:solidFill>
                  <a:schemeClr val="bg1"/>
                </a:solidFill>
              </a:rPr>
              <a:t>19</a:t>
            </a:r>
            <a:r>
              <a:rPr lang="cs-CZ" sz="2400" b="0" i="0" dirty="0">
                <a:solidFill>
                  <a:schemeClr val="bg1"/>
                </a:solidFill>
                <a:effectLst/>
              </a:rPr>
              <a:t>.</a:t>
            </a:r>
            <a:r>
              <a:rPr lang="cs-CZ" sz="2400" dirty="0">
                <a:solidFill>
                  <a:schemeClr val="bg1"/>
                </a:solidFill>
              </a:rPr>
              <a:t>4</a:t>
            </a:r>
            <a:r>
              <a:rPr lang="cs-CZ" sz="2400" b="0" i="0" dirty="0">
                <a:solidFill>
                  <a:schemeClr val="bg1"/>
                </a:solidFill>
                <a:effectLst/>
              </a:rPr>
              <a:t>.2026)  3500,- Kč</a:t>
            </a:r>
            <a:endParaRPr lang="cs-CZ" sz="2400" dirty="0">
              <a:solidFill>
                <a:srgbClr val="FFFFFF"/>
              </a:solidFill>
              <a:effectLst/>
              <a:latin typeface="Calibri" panose="020F0502020204030204" pitchFamily="34" charset="0"/>
            </a:endParaRPr>
          </a:p>
          <a:p>
            <a:pPr algn="ctr"/>
            <a:endParaRPr lang="cs-CZ" sz="2400" b="0" i="0" cap="all" dirty="0">
              <a:solidFill>
                <a:schemeClr val="bg1"/>
              </a:solidFill>
              <a:effectLst/>
              <a:ea typeface="Calibri"/>
              <a:cs typeface="Calibri"/>
            </a:endParaRPr>
          </a:p>
          <a:p>
            <a:pPr algn="ctr"/>
            <a:r>
              <a:rPr lang="cs-CZ" sz="2400" b="0" i="0" dirty="0">
                <a:solidFill>
                  <a:schemeClr val="bg1"/>
                </a:solidFill>
                <a:effectLst/>
              </a:rPr>
              <a:t>Úhradu účastnického poplatku proveďte až po vyplnění a odeslání registračního formuláře. </a:t>
            </a:r>
            <a:r>
              <a:rPr lang="cs-CZ" sz="2400" dirty="0">
                <a:solidFill>
                  <a:srgbClr val="FFFFFF"/>
                </a:solidFill>
                <a:latin typeface="Calibri" panose="020F0502020204030204" pitchFamily="34" charset="0"/>
              </a:rPr>
              <a:t>Informace k platbě </a:t>
            </a:r>
            <a:r>
              <a:rPr lang="cs-CZ" sz="2400" dirty="0"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budou uvedeny v potvrzení o registraci.</a:t>
            </a:r>
          </a:p>
          <a:p>
            <a:pPr algn="ctr"/>
            <a:endParaRPr lang="cs-CZ" sz="2400" b="0" i="0" dirty="0">
              <a:solidFill>
                <a:schemeClr val="bg1"/>
              </a:solidFill>
              <a:effectLst/>
            </a:endParaRPr>
          </a:p>
          <a:p>
            <a:pPr algn="ctr"/>
            <a:r>
              <a:rPr lang="cs-CZ" sz="2400" b="1" i="0" dirty="0">
                <a:solidFill>
                  <a:schemeClr val="bg1"/>
                </a:solidFill>
                <a:effectLst/>
              </a:rPr>
              <a:t>STORNO POPLATEK</a:t>
            </a:r>
            <a:endParaRPr lang="cs-CZ" sz="2400" b="1" i="0" dirty="0">
              <a:solidFill>
                <a:schemeClr val="bg1"/>
              </a:solidFill>
              <a:effectLst/>
              <a:ea typeface="Calibri"/>
              <a:cs typeface="Calibri"/>
            </a:endParaRPr>
          </a:p>
          <a:p>
            <a:pPr algn="ctr"/>
            <a:r>
              <a:rPr lang="cs-CZ" sz="2400" dirty="0">
                <a:solidFill>
                  <a:schemeClr val="bg1"/>
                </a:solidFill>
              </a:rPr>
              <a:t>Do 7 dnů před zahájením kurzu 50% účastnického poplatku.</a:t>
            </a:r>
          </a:p>
          <a:p>
            <a:pPr algn="ctr"/>
            <a:r>
              <a:rPr lang="cs-CZ" sz="2400" dirty="0">
                <a:solidFill>
                  <a:schemeClr val="bg1"/>
                </a:solidFill>
              </a:rPr>
              <a:t>Od 19.4.2026 bez náhrady účastnického poplatku.</a:t>
            </a:r>
          </a:p>
        </p:txBody>
      </p:sp>
    </p:spTree>
    <p:extLst>
      <p:ext uri="{BB962C8B-B14F-4D97-AF65-F5344CB8AC3E}">
        <p14:creationId xmlns:p14="http://schemas.microsoft.com/office/powerpoint/2010/main" val="26636935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>
            <a:extLst>
              <a:ext uri="{FF2B5EF4-FFF2-40B4-BE49-F238E27FC236}">
                <a16:creationId xmlns:a16="http://schemas.microsoft.com/office/drawing/2014/main" id="{5A61DDD9-74BC-4C00-BA14-C5A3A26EFEA3}"/>
              </a:ext>
            </a:extLst>
          </p:cNvPr>
          <p:cNvSpPr/>
          <p:nvPr/>
        </p:nvSpPr>
        <p:spPr>
          <a:xfrm>
            <a:off x="12700" y="1394224"/>
            <a:ext cx="12192000" cy="402896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CC112191-C90E-9DC4-8F84-5C35F6439A9D}"/>
              </a:ext>
            </a:extLst>
          </p:cNvPr>
          <p:cNvSpPr txBox="1"/>
          <p:nvPr/>
        </p:nvSpPr>
        <p:spPr>
          <a:xfrm>
            <a:off x="381000" y="357166"/>
            <a:ext cx="11459265" cy="646331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cs-CZ" sz="3600" b="1" dirty="0">
                <a:solidFill>
                  <a:schemeClr val="bg1"/>
                </a:solidFill>
                <a:ea typeface="Tahoma"/>
                <a:cs typeface="Aldhabi"/>
              </a:rPr>
              <a:t>Terapie b</a:t>
            </a:r>
            <a:r>
              <a:rPr lang="cs-CZ" sz="3600" b="1" dirty="0">
                <a:solidFill>
                  <a:schemeClr val="bg1"/>
                </a:solidFill>
              </a:rPr>
              <a:t>otulotoxinem v ORL a chirurgii hlavy a krku</a:t>
            </a:r>
            <a:endParaRPr lang="cs-CZ" sz="3600" b="1" dirty="0">
              <a:solidFill>
                <a:schemeClr val="bg1"/>
              </a:solidFill>
              <a:ea typeface="Tahoma" panose="020B0604030504040204" pitchFamily="34" charset="0"/>
              <a:cs typeface="Aldhabi" panose="020B0604020202020204" pitchFamily="2" charset="-78"/>
            </a:endParaRP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CA8829F9-95BA-B670-2D17-880516E782B1}"/>
              </a:ext>
            </a:extLst>
          </p:cNvPr>
          <p:cNvSpPr txBox="1"/>
          <p:nvPr/>
        </p:nvSpPr>
        <p:spPr>
          <a:xfrm>
            <a:off x="8637954" y="5635661"/>
            <a:ext cx="3151376" cy="7532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cs-CZ" sz="3200" b="1" dirty="0" err="1">
                <a:solidFill>
                  <a:schemeClr val="bg1"/>
                </a:solidFill>
                <a:latin typeface="Abadi" panose="020B0604020104020204" pitchFamily="34" charset="0"/>
                <a:ea typeface="Tahoma" panose="020B0604030504040204" pitchFamily="34" charset="0"/>
                <a:cs typeface="Aldhabi" panose="020B0604020202020204" pitchFamily="2" charset="-78"/>
              </a:rPr>
              <a:t>www.botoxorl.cz</a:t>
            </a:r>
            <a:endParaRPr lang="cs-CZ" sz="3200" dirty="0">
              <a:solidFill>
                <a:schemeClr val="bg1"/>
              </a:solidFill>
              <a:latin typeface="Abadi" panose="020B0604020104020204" pitchFamily="34" charset="0"/>
              <a:ea typeface="Tahoma" panose="020B0604030504040204" pitchFamily="34" charset="0"/>
              <a:cs typeface="Aldhabi" panose="020B0604020202020204" pitchFamily="2" charset="-78"/>
            </a:endParaRP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2DCC0D44-6794-54B1-5430-1CB6CAA463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1542" y="2399237"/>
            <a:ext cx="2316480" cy="736397"/>
          </a:xfrm>
          <a:prstGeom prst="rect">
            <a:avLst/>
          </a:prstGeom>
        </p:spPr>
      </p:pic>
      <p:sp>
        <p:nvSpPr>
          <p:cNvPr id="7" name="TextovéPole 6">
            <a:extLst>
              <a:ext uri="{FF2B5EF4-FFF2-40B4-BE49-F238E27FC236}">
                <a16:creationId xmlns:a16="http://schemas.microsoft.com/office/drawing/2014/main" id="{DE6141D4-6764-81A4-F1D9-84F27ECD78F7}"/>
              </a:ext>
            </a:extLst>
          </p:cNvPr>
          <p:cNvSpPr txBox="1"/>
          <p:nvPr/>
        </p:nvSpPr>
        <p:spPr>
          <a:xfrm>
            <a:off x="417286" y="2474947"/>
            <a:ext cx="10864610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cs-CZ" sz="2000" b="1" dirty="0">
                <a:solidFill>
                  <a:schemeClr val="tx2">
                    <a:lumMod val="75000"/>
                  </a:schemeClr>
                </a:solidFill>
                <a:ea typeface="Tahoma" panose="020B0604030504040204" pitchFamily="34" charset="0"/>
                <a:cs typeface="Aldhabi" panose="020B0604020202020204" pitchFamily="2" charset="-78"/>
              </a:rPr>
              <a:t>Otorinolaryngologická klinika 3. LFUK a FN Královské Vinohrady</a:t>
            </a:r>
          </a:p>
          <a:p>
            <a:pPr>
              <a:lnSpc>
                <a:spcPct val="150000"/>
              </a:lnSpc>
            </a:pPr>
            <a:endParaRPr lang="cs-CZ" sz="2000" b="1" dirty="0">
              <a:solidFill>
                <a:schemeClr val="tx2">
                  <a:lumMod val="75000"/>
                </a:schemeClr>
              </a:solidFill>
              <a:ea typeface="Tahoma" panose="020B0604030504040204" pitchFamily="34" charset="0"/>
              <a:cs typeface="Aldhabi" panose="020B0604020202020204" pitchFamily="2" charset="-78"/>
            </a:endParaRPr>
          </a:p>
          <a:p>
            <a:pPr>
              <a:lnSpc>
                <a:spcPct val="150000"/>
              </a:lnSpc>
            </a:pPr>
            <a:endParaRPr lang="cs-CZ" sz="2000" b="1" dirty="0">
              <a:solidFill>
                <a:schemeClr val="tx2">
                  <a:lumMod val="75000"/>
                </a:schemeClr>
              </a:solidFill>
              <a:ea typeface="Tahoma" panose="020B0604030504040204" pitchFamily="34" charset="0"/>
              <a:cs typeface="Aldhabi" panose="020B0604020202020204" pitchFamily="2" charset="-78"/>
            </a:endParaRPr>
          </a:p>
          <a:p>
            <a:r>
              <a:rPr lang="cs-CZ" sz="2000" b="1" dirty="0">
                <a:solidFill>
                  <a:schemeClr val="tx2">
                    <a:lumMod val="75000"/>
                  </a:schemeClr>
                </a:solidFill>
                <a:ea typeface="Tahoma" panose="020B0604030504040204" pitchFamily="34" charset="0"/>
                <a:cs typeface="Aldhabi" panose="020B0604020202020204" pitchFamily="2" charset="-78"/>
              </a:rPr>
              <a:t>Sekce chirurgie </a:t>
            </a:r>
            <a:r>
              <a:rPr lang="cs-CZ" sz="2000" b="1" dirty="0" err="1">
                <a:solidFill>
                  <a:schemeClr val="tx2">
                    <a:lumMod val="75000"/>
                  </a:schemeClr>
                </a:solidFill>
                <a:ea typeface="Tahoma" panose="020B0604030504040204" pitchFamily="34" charset="0"/>
                <a:cs typeface="Aldhabi" panose="020B0604020202020204" pitchFamily="2" charset="-78"/>
              </a:rPr>
              <a:t>baze</a:t>
            </a:r>
            <a:r>
              <a:rPr lang="cs-CZ" sz="2000" b="1" dirty="0">
                <a:solidFill>
                  <a:schemeClr val="tx2">
                    <a:lumMod val="75000"/>
                  </a:schemeClr>
                </a:solidFill>
                <a:ea typeface="Tahoma" panose="020B0604030504040204" pitchFamily="34" charset="0"/>
                <a:cs typeface="Aldhabi" panose="020B0604020202020204" pitchFamily="2" charset="-78"/>
              </a:rPr>
              <a:t> lební, Česká společnost otorinolaryngologie a chirurgie hlavy a krku</a:t>
            </a:r>
          </a:p>
          <a:p>
            <a:endParaRPr lang="cs-CZ" sz="2000" b="1" dirty="0">
              <a:solidFill>
                <a:schemeClr val="tx2">
                  <a:lumMod val="75000"/>
                </a:schemeClr>
              </a:solidFill>
              <a:ea typeface="Tahoma" panose="020B0604030504040204" pitchFamily="34" charset="0"/>
              <a:cs typeface="Aldhabi" panose="020B0604020202020204" pitchFamily="2" charset="-78"/>
            </a:endParaRPr>
          </a:p>
          <a:p>
            <a:endParaRPr lang="cs-CZ" sz="2000" b="1" dirty="0">
              <a:solidFill>
                <a:schemeClr val="tx2">
                  <a:lumMod val="75000"/>
                </a:schemeClr>
              </a:solidFill>
              <a:ea typeface="Tahoma" panose="020B0604030504040204" pitchFamily="34" charset="0"/>
              <a:cs typeface="Aldhabi" panose="020B0604020202020204" pitchFamily="2" charset="-78"/>
            </a:endParaRPr>
          </a:p>
          <a:p>
            <a:endParaRPr lang="cs-CZ" sz="2000" b="1" dirty="0">
              <a:solidFill>
                <a:schemeClr val="tx2">
                  <a:lumMod val="75000"/>
                </a:schemeClr>
              </a:solidFill>
              <a:ea typeface="Tahoma" panose="020B0604030504040204" pitchFamily="34" charset="0"/>
              <a:cs typeface="Aldhabi" panose="020B0604020202020204" pitchFamily="2" charset="-78"/>
            </a:endParaRPr>
          </a:p>
          <a:p>
            <a:endParaRPr lang="cs-CZ" sz="2000" dirty="0">
              <a:solidFill>
                <a:schemeClr val="tx2">
                  <a:lumMod val="75000"/>
                </a:schemeClr>
              </a:solidFill>
              <a:ea typeface="Tahoma" panose="020B0604030504040204" pitchFamily="34" charset="0"/>
              <a:cs typeface="Aldhabi" panose="020B0604020202020204" pitchFamily="2" charset="-78"/>
            </a:endParaRPr>
          </a:p>
        </p:txBody>
      </p:sp>
      <p:grpSp>
        <p:nvGrpSpPr>
          <p:cNvPr id="8" name="Skupina 7">
            <a:extLst>
              <a:ext uri="{FF2B5EF4-FFF2-40B4-BE49-F238E27FC236}">
                <a16:creationId xmlns:a16="http://schemas.microsoft.com/office/drawing/2014/main" id="{C059ACC7-224F-C236-A5B7-73FE2603D6EA}"/>
              </a:ext>
            </a:extLst>
          </p:cNvPr>
          <p:cNvGrpSpPr>
            <a:grpSpLocks noChangeAspect="1"/>
          </p:cNvGrpSpPr>
          <p:nvPr/>
        </p:nvGrpSpPr>
        <p:grpSpPr>
          <a:xfrm>
            <a:off x="10195171" y="3661979"/>
            <a:ext cx="1764000" cy="807534"/>
            <a:chOff x="485256" y="4947815"/>
            <a:chExt cx="1730055" cy="792000"/>
          </a:xfrm>
        </p:grpSpPr>
        <p:pic>
          <p:nvPicPr>
            <p:cNvPr id="9" name="Obrázek 8" descr="Obsah obrázku kreslení&#10;&#10;Popis byl vytvořen automaticky">
              <a:extLst>
                <a:ext uri="{FF2B5EF4-FFF2-40B4-BE49-F238E27FC236}">
                  <a16:creationId xmlns:a16="http://schemas.microsoft.com/office/drawing/2014/main" id="{D709859D-07C4-1AED-74B0-3F2CC515767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24202" y="4947815"/>
              <a:ext cx="791109" cy="792000"/>
            </a:xfrm>
            <a:prstGeom prst="rect">
              <a:avLst/>
            </a:prstGeom>
          </p:spPr>
        </p:pic>
        <p:pic>
          <p:nvPicPr>
            <p:cNvPr id="10" name="Picture 2" descr="Česká společnost otorinolaryngologie a chirurgie hlavy a krku ...">
              <a:extLst>
                <a:ext uri="{FF2B5EF4-FFF2-40B4-BE49-F238E27FC236}">
                  <a16:creationId xmlns:a16="http://schemas.microsoft.com/office/drawing/2014/main" id="{F7B4451E-5FC2-1BAE-A8AE-1255A6603AEE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994" t="9323" r="12891" b="25183"/>
            <a:stretch/>
          </p:blipFill>
          <p:spPr bwMode="auto">
            <a:xfrm>
              <a:off x="485256" y="4960515"/>
              <a:ext cx="808976" cy="6840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pic>
      </p:grpSp>
    </p:spTree>
    <p:extLst>
      <p:ext uri="{BB962C8B-B14F-4D97-AF65-F5344CB8AC3E}">
        <p14:creationId xmlns:p14="http://schemas.microsoft.com/office/powerpoint/2010/main" val="342412572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16644</TotalTime>
  <Words>454</Words>
  <Application>Microsoft Office PowerPoint</Application>
  <PresentationFormat>Širokoúhlá obrazovka</PresentationFormat>
  <Paragraphs>61</Paragraphs>
  <Slides>5</Slides>
  <Notes>5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11" baseType="lpstr">
      <vt:lpstr>Abadi</vt:lpstr>
      <vt:lpstr>Arial</vt:lpstr>
      <vt:lpstr>Calibri</vt:lpstr>
      <vt:lpstr>Calibri Light</vt:lpstr>
      <vt:lpstr>Tahoma</vt:lpstr>
      <vt:lpstr>Motiv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CHOVANEC Martin MUDr., Ph.D.</dc:creator>
  <cp:lastModifiedBy>VEREŠPEJOVÁ Ľudmila MUDr.</cp:lastModifiedBy>
  <cp:revision>221</cp:revision>
  <dcterms:created xsi:type="dcterms:W3CDTF">2018-08-23T14:09:36Z</dcterms:created>
  <dcterms:modified xsi:type="dcterms:W3CDTF">2026-01-26T09:32:12Z</dcterms:modified>
</cp:coreProperties>
</file>